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embeddedFontLst>
    <p:embeddedFont>
      <p:font typeface="Work Sans"/>
      <p:regular r:id="rId24"/>
      <p:bold r:id="rId25"/>
      <p:italic r:id="rId26"/>
      <p:boldItalic r:id="rId27"/>
    </p:embeddedFont>
    <p:embeddedFont>
      <p:font typeface="Century Gothic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2" roundtripDataSignature="AMtx7mgZVRe0G1cwF7O6BxPc9S8YJcue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WorkSans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WorkSans-italic.fntdata"/><Relationship Id="rId25" Type="http://schemas.openxmlformats.org/officeDocument/2006/relationships/font" Target="fonts/WorkSans-bold.fntdata"/><Relationship Id="rId28" Type="http://schemas.openxmlformats.org/officeDocument/2006/relationships/font" Target="fonts/CenturyGothic-regular.fntdata"/><Relationship Id="rId27" Type="http://schemas.openxmlformats.org/officeDocument/2006/relationships/font" Target="fonts/Work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enturyGothic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enturyGothic-boldItalic.fntdata"/><Relationship Id="rId30" Type="http://schemas.openxmlformats.org/officeDocument/2006/relationships/font" Target="fonts/CenturyGothic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each.mapnwea.org/impl/MAPGrowthNormativeDataOverview.pdf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3f9033cf01_0_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3f9033cf01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33f9033cf01_0_8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3f9033cf01_0_9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3f9033cf01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33f9033cf01_0_9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3f725ebbf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1" name="Google Shape;271;g33f725ebbf1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3f9033cf01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g33f9033cf01_0_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3f725ebbf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g33f725ebbf1_0_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3f725ebbf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3" name="Google Shape;293;g33f725ebbf1_0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3f725ebbf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1" name="Google Shape;301;g33f725ebbf1_0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3f725ebbf1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8" name="Google Shape;308;g33f725ebbf1_0_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5" name="Google Shape;315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b970578f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gb970578fe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3f9033cf01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g33f9033cf01_0_1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3f3ff97a9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g33f3ff97a95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3f9033cf01_0_1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3f9033cf0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NWEA Map Growth Normative Data Overview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3f9033cf01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g33f9033cf01_0_1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3f725ebbf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g33f725ebbf1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bum Cover">
  <p:cSld name="Album Cov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/>
          <p:nvPr/>
        </p:nvSpPr>
        <p:spPr>
          <a:xfrm>
            <a:off x="7162800" y="137160"/>
            <a:ext cx="228599" cy="52577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46"/>
          <p:cNvSpPr/>
          <p:nvPr/>
        </p:nvSpPr>
        <p:spPr>
          <a:xfrm>
            <a:off x="7467601" y="133351"/>
            <a:ext cx="1447799" cy="52577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46"/>
          <p:cNvSpPr txBox="1"/>
          <p:nvPr>
            <p:ph idx="1" type="body"/>
          </p:nvPr>
        </p:nvSpPr>
        <p:spPr>
          <a:xfrm>
            <a:off x="228601" y="5467350"/>
            <a:ext cx="8672945" cy="1238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◼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◼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◼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◼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◼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◼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◼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◼"/>
              <a:defRPr/>
            </a:lvl9pPr>
          </a:lstStyle>
          <a:p/>
        </p:txBody>
      </p:sp>
      <p:sp>
        <p:nvSpPr>
          <p:cNvPr id="19" name="Google Shape;19;p46"/>
          <p:cNvSpPr/>
          <p:nvPr>
            <p:ph idx="2" type="pic"/>
          </p:nvPr>
        </p:nvSpPr>
        <p:spPr>
          <a:xfrm>
            <a:off x="228600" y="152401"/>
            <a:ext cx="6858000" cy="523951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" name="Google Shape;20;p4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46"/>
          <p:cNvSpPr txBox="1"/>
          <p:nvPr>
            <p:ph idx="11" type="ftr"/>
          </p:nvPr>
        </p:nvSpPr>
        <p:spPr>
          <a:xfrm rot="-5400000">
            <a:off x="7296150" y="3698878"/>
            <a:ext cx="2933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6"/>
          <p:cNvSpPr txBox="1"/>
          <p:nvPr>
            <p:ph idx="3" type="body"/>
          </p:nvPr>
        </p:nvSpPr>
        <p:spPr>
          <a:xfrm rot="-5400000">
            <a:off x="5372099" y="2247899"/>
            <a:ext cx="5181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◼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◼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◼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◼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◼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◼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◼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◼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with Picture" showMasterSp="0">
  <p:cSld name="Section with Pictur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4"/>
          <p:cNvSpPr/>
          <p:nvPr/>
        </p:nvSpPr>
        <p:spPr>
          <a:xfrm>
            <a:off x="269875" y="4773613"/>
            <a:ext cx="2971800" cy="1844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54"/>
          <p:cNvSpPr txBox="1"/>
          <p:nvPr>
            <p:ph type="title"/>
          </p:nvPr>
        </p:nvSpPr>
        <p:spPr>
          <a:xfrm>
            <a:off x="3720354" y="3429001"/>
            <a:ext cx="4966446" cy="13984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46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4"/>
          <p:cNvSpPr txBox="1"/>
          <p:nvPr>
            <p:ph idx="1" type="body"/>
          </p:nvPr>
        </p:nvSpPr>
        <p:spPr>
          <a:xfrm>
            <a:off x="3720354" y="4824414"/>
            <a:ext cx="4966446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7" name="Google Shape;87;p54"/>
          <p:cNvSpPr/>
          <p:nvPr>
            <p:ph idx="2" type="pic"/>
          </p:nvPr>
        </p:nvSpPr>
        <p:spPr>
          <a:xfrm>
            <a:off x="269874" y="268288"/>
            <a:ext cx="2971800" cy="443865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54"/>
          <p:cNvSpPr txBox="1"/>
          <p:nvPr>
            <p:ph idx="12" type="sldNum"/>
          </p:nvPr>
        </p:nvSpPr>
        <p:spPr>
          <a:xfrm>
            <a:off x="350838" y="6105525"/>
            <a:ext cx="5064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6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6"/>
          <p:cNvSpPr txBox="1"/>
          <p:nvPr>
            <p:ph type="title"/>
          </p:nvPr>
        </p:nvSpPr>
        <p:spPr>
          <a:xfrm>
            <a:off x="457199" y="914400"/>
            <a:ext cx="738835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6"/>
          <p:cNvSpPr txBox="1"/>
          <p:nvPr>
            <p:ph idx="1" type="body"/>
          </p:nvPr>
        </p:nvSpPr>
        <p:spPr>
          <a:xfrm>
            <a:off x="457200" y="2054132"/>
            <a:ext cx="356616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93" name="Google Shape;93;p56"/>
          <p:cNvSpPr txBox="1"/>
          <p:nvPr>
            <p:ph idx="2" type="body"/>
          </p:nvPr>
        </p:nvSpPr>
        <p:spPr>
          <a:xfrm>
            <a:off x="457200" y="2689411"/>
            <a:ext cx="3566160" cy="3436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◼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◼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◼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◼"/>
              <a:defRPr sz="1600"/>
            </a:lvl9pPr>
          </a:lstStyle>
          <a:p/>
        </p:txBody>
      </p:sp>
      <p:sp>
        <p:nvSpPr>
          <p:cNvPr id="94" name="Google Shape;94;p56"/>
          <p:cNvSpPr txBox="1"/>
          <p:nvPr>
            <p:ph idx="3" type="body"/>
          </p:nvPr>
        </p:nvSpPr>
        <p:spPr>
          <a:xfrm>
            <a:off x="4279391" y="2054132"/>
            <a:ext cx="356616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95" name="Google Shape;95;p56"/>
          <p:cNvSpPr txBox="1"/>
          <p:nvPr>
            <p:ph idx="4" type="body"/>
          </p:nvPr>
        </p:nvSpPr>
        <p:spPr>
          <a:xfrm>
            <a:off x="4279391" y="2689411"/>
            <a:ext cx="3566160" cy="3436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◼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◼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◼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◼"/>
              <a:defRPr sz="1600"/>
            </a:lvl9pPr>
          </a:lstStyle>
          <a:p/>
        </p:txBody>
      </p:sp>
      <p:sp>
        <p:nvSpPr>
          <p:cNvPr id="96" name="Google Shape;96;p56"/>
          <p:cNvSpPr txBox="1"/>
          <p:nvPr>
            <p:ph idx="10" type="dt"/>
          </p:nvPr>
        </p:nvSpPr>
        <p:spPr>
          <a:xfrm>
            <a:off x="7199313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56"/>
          <p:cNvSpPr txBox="1"/>
          <p:nvPr>
            <p:ph idx="11" type="ftr"/>
          </p:nvPr>
        </p:nvSpPr>
        <p:spPr>
          <a:xfrm>
            <a:off x="174625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56"/>
          <p:cNvSpPr txBox="1"/>
          <p:nvPr>
            <p:ph idx="12" type="sldNum"/>
          </p:nvPr>
        </p:nvSpPr>
        <p:spPr>
          <a:xfrm>
            <a:off x="8256588" y="360363"/>
            <a:ext cx="5064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, Top and Bottom" showMasterSp="0">
  <p:cSld name="2 Content, Top and Bottom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7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57"/>
          <p:cNvSpPr txBox="1"/>
          <p:nvPr>
            <p:ph type="title"/>
          </p:nvPr>
        </p:nvSpPr>
        <p:spPr>
          <a:xfrm>
            <a:off x="457199" y="914400"/>
            <a:ext cx="73914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57"/>
          <p:cNvSpPr txBox="1"/>
          <p:nvPr>
            <p:ph idx="1" type="body"/>
          </p:nvPr>
        </p:nvSpPr>
        <p:spPr>
          <a:xfrm>
            <a:off x="457199" y="2214562"/>
            <a:ext cx="7396163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9pPr>
          </a:lstStyle>
          <a:p/>
        </p:txBody>
      </p:sp>
      <p:sp>
        <p:nvSpPr>
          <p:cNvPr id="103" name="Google Shape;103;p57"/>
          <p:cNvSpPr txBox="1"/>
          <p:nvPr>
            <p:ph idx="2" type="body"/>
          </p:nvPr>
        </p:nvSpPr>
        <p:spPr>
          <a:xfrm>
            <a:off x="457199" y="4224973"/>
            <a:ext cx="7396163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9pPr>
          </a:lstStyle>
          <a:p/>
        </p:txBody>
      </p:sp>
      <p:sp>
        <p:nvSpPr>
          <p:cNvPr id="104" name="Google Shape;104;p57"/>
          <p:cNvSpPr txBox="1"/>
          <p:nvPr>
            <p:ph idx="10" type="dt"/>
          </p:nvPr>
        </p:nvSpPr>
        <p:spPr>
          <a:xfrm>
            <a:off x="7199313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57"/>
          <p:cNvSpPr txBox="1"/>
          <p:nvPr>
            <p:ph idx="11" type="ftr"/>
          </p:nvPr>
        </p:nvSpPr>
        <p:spPr>
          <a:xfrm>
            <a:off x="174625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57"/>
          <p:cNvSpPr txBox="1"/>
          <p:nvPr>
            <p:ph idx="12" type="sldNum"/>
          </p:nvPr>
        </p:nvSpPr>
        <p:spPr>
          <a:xfrm>
            <a:off x="8256588" y="360363"/>
            <a:ext cx="5064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ntent" showMasterSp="0">
  <p:cSld name="3 Conten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8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8"/>
          <p:cNvSpPr txBox="1"/>
          <p:nvPr>
            <p:ph type="title"/>
          </p:nvPr>
        </p:nvSpPr>
        <p:spPr>
          <a:xfrm>
            <a:off x="457199" y="914400"/>
            <a:ext cx="73914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58"/>
          <p:cNvSpPr txBox="1"/>
          <p:nvPr>
            <p:ph idx="1" type="body"/>
          </p:nvPr>
        </p:nvSpPr>
        <p:spPr>
          <a:xfrm>
            <a:off x="4282440" y="2214562"/>
            <a:ext cx="356616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9pPr>
          </a:lstStyle>
          <a:p/>
        </p:txBody>
      </p:sp>
      <p:sp>
        <p:nvSpPr>
          <p:cNvPr id="111" name="Google Shape;111;p58"/>
          <p:cNvSpPr txBox="1"/>
          <p:nvPr>
            <p:ph idx="2" type="body"/>
          </p:nvPr>
        </p:nvSpPr>
        <p:spPr>
          <a:xfrm>
            <a:off x="4282440" y="4224973"/>
            <a:ext cx="356616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9pPr>
          </a:lstStyle>
          <a:p/>
        </p:txBody>
      </p:sp>
      <p:sp>
        <p:nvSpPr>
          <p:cNvPr id="112" name="Google Shape;112;p58"/>
          <p:cNvSpPr txBox="1"/>
          <p:nvPr>
            <p:ph idx="3" type="body"/>
          </p:nvPr>
        </p:nvSpPr>
        <p:spPr>
          <a:xfrm>
            <a:off x="457200" y="2214563"/>
            <a:ext cx="3566160" cy="39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9pPr>
          </a:lstStyle>
          <a:p/>
        </p:txBody>
      </p:sp>
      <p:sp>
        <p:nvSpPr>
          <p:cNvPr id="113" name="Google Shape;113;p58"/>
          <p:cNvSpPr txBox="1"/>
          <p:nvPr>
            <p:ph idx="10" type="dt"/>
          </p:nvPr>
        </p:nvSpPr>
        <p:spPr>
          <a:xfrm>
            <a:off x="7199313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58"/>
          <p:cNvSpPr txBox="1"/>
          <p:nvPr>
            <p:ph idx="11" type="ftr"/>
          </p:nvPr>
        </p:nvSpPr>
        <p:spPr>
          <a:xfrm>
            <a:off x="174625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58"/>
          <p:cNvSpPr txBox="1"/>
          <p:nvPr>
            <p:ph idx="12" type="sldNum"/>
          </p:nvPr>
        </p:nvSpPr>
        <p:spPr>
          <a:xfrm>
            <a:off x="8256588" y="360363"/>
            <a:ext cx="5064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ntent" showMasterSp="0">
  <p:cSld name="4 Conten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9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9"/>
          <p:cNvSpPr txBox="1"/>
          <p:nvPr>
            <p:ph type="title"/>
          </p:nvPr>
        </p:nvSpPr>
        <p:spPr>
          <a:xfrm>
            <a:off x="457199" y="914400"/>
            <a:ext cx="73914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59"/>
          <p:cNvSpPr txBox="1"/>
          <p:nvPr>
            <p:ph idx="1" type="body"/>
          </p:nvPr>
        </p:nvSpPr>
        <p:spPr>
          <a:xfrm>
            <a:off x="4282440" y="2214562"/>
            <a:ext cx="356616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9pPr>
          </a:lstStyle>
          <a:p/>
        </p:txBody>
      </p:sp>
      <p:sp>
        <p:nvSpPr>
          <p:cNvPr id="120" name="Google Shape;120;p59"/>
          <p:cNvSpPr txBox="1"/>
          <p:nvPr>
            <p:ph idx="2" type="body"/>
          </p:nvPr>
        </p:nvSpPr>
        <p:spPr>
          <a:xfrm>
            <a:off x="4282440" y="4224973"/>
            <a:ext cx="356616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9pPr>
          </a:lstStyle>
          <a:p/>
        </p:txBody>
      </p:sp>
      <p:sp>
        <p:nvSpPr>
          <p:cNvPr id="121" name="Google Shape;121;p59"/>
          <p:cNvSpPr txBox="1"/>
          <p:nvPr>
            <p:ph idx="3" type="body"/>
          </p:nvPr>
        </p:nvSpPr>
        <p:spPr>
          <a:xfrm>
            <a:off x="457200" y="2214562"/>
            <a:ext cx="356616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9pPr>
          </a:lstStyle>
          <a:p/>
        </p:txBody>
      </p:sp>
      <p:sp>
        <p:nvSpPr>
          <p:cNvPr id="122" name="Google Shape;122;p59"/>
          <p:cNvSpPr txBox="1"/>
          <p:nvPr>
            <p:ph idx="4" type="body"/>
          </p:nvPr>
        </p:nvSpPr>
        <p:spPr>
          <a:xfrm>
            <a:off x="457200" y="4224973"/>
            <a:ext cx="356616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9pPr>
          </a:lstStyle>
          <a:p/>
        </p:txBody>
      </p:sp>
      <p:sp>
        <p:nvSpPr>
          <p:cNvPr id="123" name="Google Shape;123;p59"/>
          <p:cNvSpPr txBox="1"/>
          <p:nvPr>
            <p:ph idx="10" type="dt"/>
          </p:nvPr>
        </p:nvSpPr>
        <p:spPr>
          <a:xfrm>
            <a:off x="7199313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59"/>
          <p:cNvSpPr txBox="1"/>
          <p:nvPr>
            <p:ph idx="11" type="ftr"/>
          </p:nvPr>
        </p:nvSpPr>
        <p:spPr>
          <a:xfrm>
            <a:off x="174625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59"/>
          <p:cNvSpPr txBox="1"/>
          <p:nvPr>
            <p:ph idx="12" type="sldNum"/>
          </p:nvPr>
        </p:nvSpPr>
        <p:spPr>
          <a:xfrm>
            <a:off x="8256588" y="360363"/>
            <a:ext cx="5064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0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0"/>
          <p:cNvSpPr txBox="1"/>
          <p:nvPr>
            <p:ph type="title"/>
          </p:nvPr>
        </p:nvSpPr>
        <p:spPr>
          <a:xfrm>
            <a:off x="457200" y="914400"/>
            <a:ext cx="6508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0"/>
          <p:cNvSpPr txBox="1"/>
          <p:nvPr>
            <p:ph idx="10" type="dt"/>
          </p:nvPr>
        </p:nvSpPr>
        <p:spPr>
          <a:xfrm>
            <a:off x="7199313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60"/>
          <p:cNvSpPr txBox="1"/>
          <p:nvPr>
            <p:ph idx="11" type="ftr"/>
          </p:nvPr>
        </p:nvSpPr>
        <p:spPr>
          <a:xfrm>
            <a:off x="174625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60"/>
          <p:cNvSpPr txBox="1"/>
          <p:nvPr>
            <p:ph idx="12" type="sldNum"/>
          </p:nvPr>
        </p:nvSpPr>
        <p:spPr>
          <a:xfrm>
            <a:off x="8256588" y="360363"/>
            <a:ext cx="5064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1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61"/>
          <p:cNvSpPr txBox="1"/>
          <p:nvPr>
            <p:ph type="title"/>
          </p:nvPr>
        </p:nvSpPr>
        <p:spPr>
          <a:xfrm>
            <a:off x="457199" y="995082"/>
            <a:ext cx="3566160" cy="1035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61"/>
          <p:cNvSpPr txBox="1"/>
          <p:nvPr>
            <p:ph idx="1" type="body"/>
          </p:nvPr>
        </p:nvSpPr>
        <p:spPr>
          <a:xfrm>
            <a:off x="4762052" y="990600"/>
            <a:ext cx="356616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9pPr>
          </a:lstStyle>
          <a:p/>
        </p:txBody>
      </p:sp>
      <p:sp>
        <p:nvSpPr>
          <p:cNvPr id="136" name="Google Shape;136;p61"/>
          <p:cNvSpPr txBox="1"/>
          <p:nvPr>
            <p:ph idx="2" type="body"/>
          </p:nvPr>
        </p:nvSpPr>
        <p:spPr>
          <a:xfrm>
            <a:off x="457199" y="2057400"/>
            <a:ext cx="3566160" cy="3657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7" name="Google Shape;137;p61"/>
          <p:cNvSpPr txBox="1"/>
          <p:nvPr>
            <p:ph idx="10" type="dt"/>
          </p:nvPr>
        </p:nvSpPr>
        <p:spPr>
          <a:xfrm>
            <a:off x="7199313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61"/>
          <p:cNvSpPr txBox="1"/>
          <p:nvPr>
            <p:ph idx="11" type="ftr"/>
          </p:nvPr>
        </p:nvSpPr>
        <p:spPr>
          <a:xfrm>
            <a:off x="174625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61"/>
          <p:cNvSpPr txBox="1"/>
          <p:nvPr>
            <p:ph idx="12" type="sldNum"/>
          </p:nvPr>
        </p:nvSpPr>
        <p:spPr>
          <a:xfrm>
            <a:off x="8256588" y="360363"/>
            <a:ext cx="5064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>
  <p:cSld name="Picture with Caption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2"/>
          <p:cNvSpPr/>
          <p:nvPr/>
        </p:nvSpPr>
        <p:spPr>
          <a:xfrm>
            <a:off x="4746625" y="268288"/>
            <a:ext cx="4114800" cy="5667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2"/>
          <p:cNvSpPr txBox="1"/>
          <p:nvPr>
            <p:ph type="title"/>
          </p:nvPr>
        </p:nvSpPr>
        <p:spPr>
          <a:xfrm>
            <a:off x="457199" y="995082"/>
            <a:ext cx="3566160" cy="1035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2"/>
          <p:cNvSpPr txBox="1"/>
          <p:nvPr>
            <p:ph idx="1" type="body"/>
          </p:nvPr>
        </p:nvSpPr>
        <p:spPr>
          <a:xfrm>
            <a:off x="457199" y="2057400"/>
            <a:ext cx="3566160" cy="3657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44" name="Google Shape;144;p62"/>
          <p:cNvSpPr/>
          <p:nvPr>
            <p:ph idx="2" type="pic"/>
          </p:nvPr>
        </p:nvSpPr>
        <p:spPr>
          <a:xfrm>
            <a:off x="4760258" y="990600"/>
            <a:ext cx="4096512" cy="5611813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62"/>
          <p:cNvSpPr txBox="1"/>
          <p:nvPr>
            <p:ph idx="10" type="dt"/>
          </p:nvPr>
        </p:nvSpPr>
        <p:spPr>
          <a:xfrm>
            <a:off x="161925" y="6124575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62"/>
          <p:cNvSpPr txBox="1"/>
          <p:nvPr>
            <p:ph idx="11" type="ftr"/>
          </p:nvPr>
        </p:nvSpPr>
        <p:spPr>
          <a:xfrm>
            <a:off x="174625" y="6356350"/>
            <a:ext cx="3863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62"/>
          <p:cNvSpPr txBox="1"/>
          <p:nvPr>
            <p:ph idx="12" type="sldNum"/>
          </p:nvPr>
        </p:nvSpPr>
        <p:spPr>
          <a:xfrm>
            <a:off x="8256588" y="360363"/>
            <a:ext cx="5064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bove Caption" showMasterSp="0" type="picTx">
  <p:cSld name="PICTURE_WITH_CAPTION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3"/>
          <p:cNvSpPr/>
          <p:nvPr/>
        </p:nvSpPr>
        <p:spPr>
          <a:xfrm>
            <a:off x="7216775" y="268288"/>
            <a:ext cx="1639888" cy="3638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3"/>
          <p:cNvSpPr txBox="1"/>
          <p:nvPr>
            <p:ph type="title"/>
          </p:nvPr>
        </p:nvSpPr>
        <p:spPr>
          <a:xfrm>
            <a:off x="458788" y="4267200"/>
            <a:ext cx="64770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63"/>
          <p:cNvSpPr/>
          <p:nvPr>
            <p:ph idx="2" type="pic"/>
          </p:nvPr>
        </p:nvSpPr>
        <p:spPr>
          <a:xfrm>
            <a:off x="269874" y="268288"/>
            <a:ext cx="6858000" cy="3639312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63"/>
          <p:cNvSpPr txBox="1"/>
          <p:nvPr>
            <p:ph idx="1" type="body"/>
          </p:nvPr>
        </p:nvSpPr>
        <p:spPr>
          <a:xfrm>
            <a:off x="458788" y="4840941"/>
            <a:ext cx="6475412" cy="1304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53" name="Google Shape;153;p63"/>
          <p:cNvSpPr txBox="1"/>
          <p:nvPr>
            <p:ph idx="10" type="dt"/>
          </p:nvPr>
        </p:nvSpPr>
        <p:spPr>
          <a:xfrm>
            <a:off x="7199313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63"/>
          <p:cNvSpPr txBox="1"/>
          <p:nvPr>
            <p:ph idx="11" type="ftr"/>
          </p:nvPr>
        </p:nvSpPr>
        <p:spPr>
          <a:xfrm>
            <a:off x="174625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63"/>
          <p:cNvSpPr txBox="1"/>
          <p:nvPr>
            <p:ph idx="12" type="sldNum"/>
          </p:nvPr>
        </p:nvSpPr>
        <p:spPr>
          <a:xfrm>
            <a:off x="8256588" y="360363"/>
            <a:ext cx="5064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ictures with Caption" showMasterSp="0">
  <p:cSld name="4 Pictures with Caption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4"/>
          <p:cNvSpPr/>
          <p:nvPr/>
        </p:nvSpPr>
        <p:spPr>
          <a:xfrm>
            <a:off x="8135938" y="268288"/>
            <a:ext cx="720725" cy="3638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64"/>
          <p:cNvSpPr txBox="1"/>
          <p:nvPr>
            <p:ph type="title"/>
          </p:nvPr>
        </p:nvSpPr>
        <p:spPr>
          <a:xfrm>
            <a:off x="458788" y="4267200"/>
            <a:ext cx="64770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64"/>
          <p:cNvSpPr/>
          <p:nvPr>
            <p:ph idx="2" type="pic"/>
          </p:nvPr>
        </p:nvSpPr>
        <p:spPr>
          <a:xfrm>
            <a:off x="269874" y="268288"/>
            <a:ext cx="3006726" cy="3639312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64"/>
          <p:cNvSpPr txBox="1"/>
          <p:nvPr>
            <p:ph idx="1" type="body"/>
          </p:nvPr>
        </p:nvSpPr>
        <p:spPr>
          <a:xfrm>
            <a:off x="458788" y="4840941"/>
            <a:ext cx="6475412" cy="1304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61" name="Google Shape;161;p64"/>
          <p:cNvSpPr/>
          <p:nvPr>
            <p:ph idx="3" type="pic"/>
          </p:nvPr>
        </p:nvSpPr>
        <p:spPr>
          <a:xfrm>
            <a:off x="3352800" y="268288"/>
            <a:ext cx="4701988" cy="1775665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64"/>
          <p:cNvSpPr/>
          <p:nvPr>
            <p:ph idx="4" type="pic"/>
          </p:nvPr>
        </p:nvSpPr>
        <p:spPr>
          <a:xfrm>
            <a:off x="3352800" y="2131935"/>
            <a:ext cx="2304288" cy="1775665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64"/>
          <p:cNvSpPr/>
          <p:nvPr>
            <p:ph idx="5" type="pic"/>
          </p:nvPr>
        </p:nvSpPr>
        <p:spPr>
          <a:xfrm>
            <a:off x="5750500" y="2131935"/>
            <a:ext cx="2304288" cy="1775665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p64"/>
          <p:cNvSpPr txBox="1"/>
          <p:nvPr>
            <p:ph idx="10" type="dt"/>
          </p:nvPr>
        </p:nvSpPr>
        <p:spPr>
          <a:xfrm>
            <a:off x="7199313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64"/>
          <p:cNvSpPr txBox="1"/>
          <p:nvPr>
            <p:ph idx="11" type="ftr"/>
          </p:nvPr>
        </p:nvSpPr>
        <p:spPr>
          <a:xfrm>
            <a:off x="174625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64"/>
          <p:cNvSpPr txBox="1"/>
          <p:nvPr>
            <p:ph idx="12" type="sldNum"/>
          </p:nvPr>
        </p:nvSpPr>
        <p:spPr>
          <a:xfrm>
            <a:off x="8256588" y="360363"/>
            <a:ext cx="5064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7"/>
          <p:cNvSpPr/>
          <p:nvPr/>
        </p:nvSpPr>
        <p:spPr>
          <a:xfrm>
            <a:off x="7212013" y="268288"/>
            <a:ext cx="1646237" cy="1646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7"/>
          <p:cNvSpPr txBox="1"/>
          <p:nvPr>
            <p:ph type="title"/>
          </p:nvPr>
        </p:nvSpPr>
        <p:spPr>
          <a:xfrm>
            <a:off x="457200" y="914400"/>
            <a:ext cx="6508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7"/>
          <p:cNvSpPr txBox="1"/>
          <p:nvPr>
            <p:ph idx="1" type="body"/>
          </p:nvPr>
        </p:nvSpPr>
        <p:spPr>
          <a:xfrm>
            <a:off x="457200" y="2209800"/>
            <a:ext cx="6508750" cy="3916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◼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9pPr>
          </a:lstStyle>
          <a:p/>
        </p:txBody>
      </p:sp>
      <p:sp>
        <p:nvSpPr>
          <p:cNvPr id="28" name="Google Shape;28;p47"/>
          <p:cNvSpPr txBox="1"/>
          <p:nvPr>
            <p:ph idx="10" type="dt"/>
          </p:nvPr>
        </p:nvSpPr>
        <p:spPr>
          <a:xfrm>
            <a:off x="7212013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7"/>
          <p:cNvSpPr txBox="1"/>
          <p:nvPr>
            <p:ph idx="11" type="ftr"/>
          </p:nvPr>
        </p:nvSpPr>
        <p:spPr>
          <a:xfrm>
            <a:off x="174625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7"/>
          <p:cNvSpPr txBox="1"/>
          <p:nvPr>
            <p:ph idx="12" type="sldNum"/>
          </p:nvPr>
        </p:nvSpPr>
        <p:spPr>
          <a:xfrm>
            <a:off x="8256588" y="360363"/>
            <a:ext cx="5064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5"/>
          <p:cNvSpPr/>
          <p:nvPr/>
        </p:nvSpPr>
        <p:spPr>
          <a:xfrm>
            <a:off x="7212013" y="268288"/>
            <a:ext cx="1646237" cy="1646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65"/>
          <p:cNvSpPr txBox="1"/>
          <p:nvPr>
            <p:ph type="title"/>
          </p:nvPr>
        </p:nvSpPr>
        <p:spPr>
          <a:xfrm>
            <a:off x="457200" y="914400"/>
            <a:ext cx="6508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65"/>
          <p:cNvSpPr txBox="1"/>
          <p:nvPr>
            <p:ph idx="1" type="body"/>
          </p:nvPr>
        </p:nvSpPr>
        <p:spPr>
          <a:xfrm rot="5400000">
            <a:off x="1753393" y="913607"/>
            <a:ext cx="3916363" cy="6508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◼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9pPr>
          </a:lstStyle>
          <a:p/>
        </p:txBody>
      </p:sp>
      <p:sp>
        <p:nvSpPr>
          <p:cNvPr id="171" name="Google Shape;171;p65"/>
          <p:cNvSpPr txBox="1"/>
          <p:nvPr>
            <p:ph idx="10" type="dt"/>
          </p:nvPr>
        </p:nvSpPr>
        <p:spPr>
          <a:xfrm>
            <a:off x="7199313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65"/>
          <p:cNvSpPr txBox="1"/>
          <p:nvPr>
            <p:ph idx="11" type="ftr"/>
          </p:nvPr>
        </p:nvSpPr>
        <p:spPr>
          <a:xfrm>
            <a:off x="174625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65"/>
          <p:cNvSpPr txBox="1"/>
          <p:nvPr>
            <p:ph idx="12" type="sldNum"/>
          </p:nvPr>
        </p:nvSpPr>
        <p:spPr>
          <a:xfrm>
            <a:off x="8256588" y="360363"/>
            <a:ext cx="5064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6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6"/>
          <p:cNvSpPr txBox="1"/>
          <p:nvPr>
            <p:ph type="title"/>
          </p:nvPr>
        </p:nvSpPr>
        <p:spPr>
          <a:xfrm rot="5400000">
            <a:off x="5659577" y="2919646"/>
            <a:ext cx="5090739" cy="1322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66"/>
          <p:cNvSpPr txBox="1"/>
          <p:nvPr>
            <p:ph idx="1" type="body"/>
          </p:nvPr>
        </p:nvSpPr>
        <p:spPr>
          <a:xfrm rot="5400000">
            <a:off x="912206" y="580419"/>
            <a:ext cx="5109789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◼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9pPr>
          </a:lstStyle>
          <a:p/>
        </p:txBody>
      </p:sp>
      <p:sp>
        <p:nvSpPr>
          <p:cNvPr id="178" name="Google Shape;178;p66"/>
          <p:cNvSpPr txBox="1"/>
          <p:nvPr>
            <p:ph idx="10" type="dt"/>
          </p:nvPr>
        </p:nvSpPr>
        <p:spPr>
          <a:xfrm>
            <a:off x="7199313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66"/>
          <p:cNvSpPr txBox="1"/>
          <p:nvPr>
            <p:ph idx="11" type="ftr"/>
          </p:nvPr>
        </p:nvSpPr>
        <p:spPr>
          <a:xfrm>
            <a:off x="174625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66"/>
          <p:cNvSpPr txBox="1"/>
          <p:nvPr>
            <p:ph idx="12" type="sldNum"/>
          </p:nvPr>
        </p:nvSpPr>
        <p:spPr>
          <a:xfrm>
            <a:off x="8256588" y="360363"/>
            <a:ext cx="5064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42c854bd00_0_66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142c854bd00_0_66"/>
          <p:cNvSpPr txBox="1"/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g142c854bd00_0_66"/>
          <p:cNvSpPr txBox="1"/>
          <p:nvPr>
            <p:ph idx="1" type="body"/>
          </p:nvPr>
        </p:nvSpPr>
        <p:spPr>
          <a:xfrm>
            <a:off x="311700" y="1633633"/>
            <a:ext cx="8520600" cy="44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◼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9pPr>
          </a:lstStyle>
          <a:p/>
        </p:txBody>
      </p:sp>
      <p:sp>
        <p:nvSpPr>
          <p:cNvPr id="185" name="Google Shape;185;g142c854bd00_0_6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5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5"/>
          <p:cNvSpPr txBox="1"/>
          <p:nvPr>
            <p:ph type="title"/>
          </p:nvPr>
        </p:nvSpPr>
        <p:spPr>
          <a:xfrm>
            <a:off x="457199" y="914400"/>
            <a:ext cx="73914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5"/>
          <p:cNvSpPr txBox="1"/>
          <p:nvPr>
            <p:ph idx="1" type="body"/>
          </p:nvPr>
        </p:nvSpPr>
        <p:spPr>
          <a:xfrm>
            <a:off x="457200" y="2214563"/>
            <a:ext cx="3566160" cy="39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9pPr>
          </a:lstStyle>
          <a:p/>
        </p:txBody>
      </p:sp>
      <p:sp>
        <p:nvSpPr>
          <p:cNvPr id="35" name="Google Shape;35;p55"/>
          <p:cNvSpPr txBox="1"/>
          <p:nvPr>
            <p:ph idx="2" type="body"/>
          </p:nvPr>
        </p:nvSpPr>
        <p:spPr>
          <a:xfrm>
            <a:off x="4282440" y="2214563"/>
            <a:ext cx="3566160" cy="39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9pPr>
          </a:lstStyle>
          <a:p/>
        </p:txBody>
      </p:sp>
      <p:sp>
        <p:nvSpPr>
          <p:cNvPr id="36" name="Google Shape;36;p55"/>
          <p:cNvSpPr txBox="1"/>
          <p:nvPr>
            <p:ph idx="10" type="dt"/>
          </p:nvPr>
        </p:nvSpPr>
        <p:spPr>
          <a:xfrm>
            <a:off x="7199313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5"/>
          <p:cNvSpPr txBox="1"/>
          <p:nvPr>
            <p:ph idx="11" type="ftr"/>
          </p:nvPr>
        </p:nvSpPr>
        <p:spPr>
          <a:xfrm>
            <a:off x="174625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5"/>
          <p:cNvSpPr txBox="1"/>
          <p:nvPr>
            <p:ph idx="12" type="sldNum"/>
          </p:nvPr>
        </p:nvSpPr>
        <p:spPr>
          <a:xfrm>
            <a:off x="8256588" y="360363"/>
            <a:ext cx="5064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9"/>
          <p:cNvSpPr/>
          <p:nvPr/>
        </p:nvSpPr>
        <p:spPr>
          <a:xfrm>
            <a:off x="7759700" y="268288"/>
            <a:ext cx="1098550" cy="635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49"/>
          <p:cNvSpPr txBox="1"/>
          <p:nvPr>
            <p:ph type="title"/>
          </p:nvPr>
        </p:nvSpPr>
        <p:spPr>
          <a:xfrm>
            <a:off x="2209801" y="3429000"/>
            <a:ext cx="4966446" cy="13984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46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9"/>
          <p:cNvSpPr txBox="1"/>
          <p:nvPr>
            <p:ph idx="1" type="body"/>
          </p:nvPr>
        </p:nvSpPr>
        <p:spPr>
          <a:xfrm>
            <a:off x="2209801" y="4824414"/>
            <a:ext cx="4966446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49"/>
          <p:cNvSpPr txBox="1"/>
          <p:nvPr>
            <p:ph idx="10" type="dt"/>
          </p:nvPr>
        </p:nvSpPr>
        <p:spPr>
          <a:xfrm>
            <a:off x="5562600" y="6356350"/>
            <a:ext cx="16224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9"/>
          <p:cNvSpPr txBox="1"/>
          <p:nvPr>
            <p:ph idx="11" type="ftr"/>
          </p:nvPr>
        </p:nvSpPr>
        <p:spPr>
          <a:xfrm>
            <a:off x="174625" y="6356350"/>
            <a:ext cx="5311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9"/>
          <p:cNvSpPr txBox="1"/>
          <p:nvPr>
            <p:ph idx="12" type="sldNum"/>
          </p:nvPr>
        </p:nvSpPr>
        <p:spPr>
          <a:xfrm>
            <a:off x="8256588" y="360363"/>
            <a:ext cx="5064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8"/>
          <p:cNvSpPr txBox="1"/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8"/>
          <p:cNvSpPr txBox="1"/>
          <p:nvPr>
            <p:ph idx="1" type="body"/>
          </p:nvPr>
        </p:nvSpPr>
        <p:spPr>
          <a:xfrm>
            <a:off x="457200" y="1828800"/>
            <a:ext cx="4038600" cy="4302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◼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9pPr>
          </a:lstStyle>
          <a:p/>
        </p:txBody>
      </p:sp>
      <p:sp>
        <p:nvSpPr>
          <p:cNvPr id="49" name="Google Shape;49;p48"/>
          <p:cNvSpPr txBox="1"/>
          <p:nvPr>
            <p:ph idx="2" type="body"/>
          </p:nvPr>
        </p:nvSpPr>
        <p:spPr>
          <a:xfrm>
            <a:off x="4648200" y="1828800"/>
            <a:ext cx="4038600" cy="4302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◼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9pPr>
          </a:lstStyle>
          <a:p/>
        </p:txBody>
      </p:sp>
      <p:sp>
        <p:nvSpPr>
          <p:cNvPr id="50" name="Google Shape;50;p48"/>
          <p:cNvSpPr txBox="1"/>
          <p:nvPr>
            <p:ph idx="10" type="dt"/>
          </p:nvPr>
        </p:nvSpPr>
        <p:spPr>
          <a:xfrm>
            <a:off x="7199313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8"/>
          <p:cNvSpPr txBox="1"/>
          <p:nvPr>
            <p:ph idx="11" type="ftr"/>
          </p:nvPr>
        </p:nvSpPr>
        <p:spPr>
          <a:xfrm>
            <a:off x="174625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8"/>
          <p:cNvSpPr txBox="1"/>
          <p:nvPr>
            <p:ph idx="12" type="sldNum"/>
          </p:nvPr>
        </p:nvSpPr>
        <p:spPr>
          <a:xfrm>
            <a:off x="8256588" y="360363"/>
            <a:ext cx="5064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0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50"/>
          <p:cNvSpPr txBox="1"/>
          <p:nvPr>
            <p:ph idx="10" type="dt"/>
          </p:nvPr>
        </p:nvSpPr>
        <p:spPr>
          <a:xfrm>
            <a:off x="7199313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0"/>
          <p:cNvSpPr txBox="1"/>
          <p:nvPr>
            <p:ph idx="11" type="ftr"/>
          </p:nvPr>
        </p:nvSpPr>
        <p:spPr>
          <a:xfrm>
            <a:off x="174625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0"/>
          <p:cNvSpPr txBox="1"/>
          <p:nvPr>
            <p:ph idx="12" type="sldNum"/>
          </p:nvPr>
        </p:nvSpPr>
        <p:spPr>
          <a:xfrm>
            <a:off x="8256588" y="360363"/>
            <a:ext cx="5064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1"/>
          <p:cNvSpPr/>
          <p:nvPr/>
        </p:nvSpPr>
        <p:spPr>
          <a:xfrm>
            <a:off x="3187700" y="268288"/>
            <a:ext cx="5668963" cy="39004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51"/>
          <p:cNvSpPr/>
          <p:nvPr/>
        </p:nvSpPr>
        <p:spPr>
          <a:xfrm>
            <a:off x="268288" y="268288"/>
            <a:ext cx="184150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51"/>
          <p:cNvSpPr txBox="1"/>
          <p:nvPr>
            <p:ph type="ctrTitle"/>
          </p:nvPr>
        </p:nvSpPr>
        <p:spPr>
          <a:xfrm>
            <a:off x="3200400" y="4208929"/>
            <a:ext cx="5458968" cy="10486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Century Gothic"/>
              <a:buNone/>
              <a:defRPr sz="4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51"/>
          <p:cNvSpPr txBox="1"/>
          <p:nvPr>
            <p:ph idx="1" type="subTitle"/>
          </p:nvPr>
        </p:nvSpPr>
        <p:spPr>
          <a:xfrm>
            <a:off x="3200400" y="5257800"/>
            <a:ext cx="5458968" cy="621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51"/>
          <p:cNvSpPr txBox="1"/>
          <p:nvPr>
            <p:ph idx="10" type="dt"/>
          </p:nvPr>
        </p:nvSpPr>
        <p:spPr>
          <a:xfrm>
            <a:off x="3276600" y="390525"/>
            <a:ext cx="5505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1"/>
          <p:cNvSpPr txBox="1"/>
          <p:nvPr>
            <p:ph idx="11" type="ftr"/>
          </p:nvPr>
        </p:nvSpPr>
        <p:spPr>
          <a:xfrm>
            <a:off x="3219450" y="6356350"/>
            <a:ext cx="47355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8696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1"/>
          <p:cNvSpPr txBox="1"/>
          <p:nvPr>
            <p:ph idx="12" type="sldNum"/>
          </p:nvPr>
        </p:nvSpPr>
        <p:spPr>
          <a:xfrm>
            <a:off x="8256588" y="635635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8696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8696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8696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8696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8696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8696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8696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8696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8696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Picture" showMasterSp="0">
  <p:cSld name="Title Slide with Pictur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2"/>
          <p:cNvSpPr/>
          <p:nvPr/>
        </p:nvSpPr>
        <p:spPr>
          <a:xfrm>
            <a:off x="3187700" y="268288"/>
            <a:ext cx="5668963" cy="25606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2"/>
          <p:cNvSpPr/>
          <p:nvPr/>
        </p:nvSpPr>
        <p:spPr>
          <a:xfrm>
            <a:off x="268288" y="268288"/>
            <a:ext cx="184150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2"/>
          <p:cNvSpPr txBox="1"/>
          <p:nvPr>
            <p:ph type="ctrTitle"/>
          </p:nvPr>
        </p:nvSpPr>
        <p:spPr>
          <a:xfrm>
            <a:off x="3200399" y="4171950"/>
            <a:ext cx="5457919" cy="1085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2"/>
          <p:cNvSpPr txBox="1"/>
          <p:nvPr>
            <p:ph idx="1" type="subTitle"/>
          </p:nvPr>
        </p:nvSpPr>
        <p:spPr>
          <a:xfrm>
            <a:off x="3200401" y="5257799"/>
            <a:ext cx="5457918" cy="618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52"/>
          <p:cNvSpPr/>
          <p:nvPr>
            <p:ph idx="2" type="pic"/>
          </p:nvPr>
        </p:nvSpPr>
        <p:spPr>
          <a:xfrm>
            <a:off x="3200400" y="2877671"/>
            <a:ext cx="5646867" cy="128016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52"/>
          <p:cNvSpPr txBox="1"/>
          <p:nvPr>
            <p:ph idx="10" type="dt"/>
          </p:nvPr>
        </p:nvSpPr>
        <p:spPr>
          <a:xfrm>
            <a:off x="3276600" y="390525"/>
            <a:ext cx="5499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2"/>
          <p:cNvSpPr txBox="1"/>
          <p:nvPr>
            <p:ph idx="11" type="ftr"/>
          </p:nvPr>
        </p:nvSpPr>
        <p:spPr>
          <a:xfrm>
            <a:off x="3213100" y="6356350"/>
            <a:ext cx="47355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2"/>
          <p:cNvSpPr txBox="1"/>
          <p:nvPr>
            <p:ph idx="12" type="sldNum"/>
          </p:nvPr>
        </p:nvSpPr>
        <p:spPr>
          <a:xfrm>
            <a:off x="8266113" y="635635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8696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8696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8696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8696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8696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8696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8696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8696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8696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and Picture" showMasterSp="0">
  <p:cSld name="Title, Content, and Pictur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3"/>
          <p:cNvSpPr/>
          <p:nvPr/>
        </p:nvSpPr>
        <p:spPr>
          <a:xfrm>
            <a:off x="269875" y="268288"/>
            <a:ext cx="1646238" cy="1646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3"/>
          <p:cNvSpPr txBox="1"/>
          <p:nvPr>
            <p:ph type="title"/>
          </p:nvPr>
        </p:nvSpPr>
        <p:spPr>
          <a:xfrm>
            <a:off x="2178423" y="914400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3"/>
          <p:cNvSpPr txBox="1"/>
          <p:nvPr>
            <p:ph idx="1" type="body"/>
          </p:nvPr>
        </p:nvSpPr>
        <p:spPr>
          <a:xfrm>
            <a:off x="2178423" y="2209800"/>
            <a:ext cx="6508377" cy="3916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◼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9pPr>
          </a:lstStyle>
          <a:p/>
        </p:txBody>
      </p:sp>
      <p:sp>
        <p:nvSpPr>
          <p:cNvPr id="79" name="Google Shape;79;p53"/>
          <p:cNvSpPr/>
          <p:nvPr>
            <p:ph idx="2" type="pic"/>
          </p:nvPr>
        </p:nvSpPr>
        <p:spPr>
          <a:xfrm>
            <a:off x="269875" y="1976718"/>
            <a:ext cx="1645920" cy="4625788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53"/>
          <p:cNvSpPr txBox="1"/>
          <p:nvPr>
            <p:ph idx="10" type="dt"/>
          </p:nvPr>
        </p:nvSpPr>
        <p:spPr>
          <a:xfrm>
            <a:off x="7212013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53"/>
          <p:cNvSpPr txBox="1"/>
          <p:nvPr>
            <p:ph idx="11" type="ftr"/>
          </p:nvPr>
        </p:nvSpPr>
        <p:spPr>
          <a:xfrm>
            <a:off x="2178050" y="6356350"/>
            <a:ext cx="4927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3"/>
          <p:cNvSpPr txBox="1"/>
          <p:nvPr>
            <p:ph idx="12" type="sldNum"/>
          </p:nvPr>
        </p:nvSpPr>
        <p:spPr>
          <a:xfrm>
            <a:off x="331788" y="360363"/>
            <a:ext cx="5064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/>
          <p:nvPr>
            <p:ph type="title"/>
          </p:nvPr>
        </p:nvSpPr>
        <p:spPr>
          <a:xfrm>
            <a:off x="457200" y="914400"/>
            <a:ext cx="6508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" name="Google Shape;11;p45"/>
          <p:cNvSpPr txBox="1"/>
          <p:nvPr>
            <p:ph idx="1" type="body"/>
          </p:nvPr>
        </p:nvSpPr>
        <p:spPr>
          <a:xfrm>
            <a:off x="457200" y="2209800"/>
            <a:ext cx="6508750" cy="3916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◼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0203"/>
              </a:buClr>
              <a:buSzPts val="18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0203"/>
              </a:buClr>
              <a:buSzPts val="18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10103"/>
              </a:buClr>
              <a:buSzPts val="18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10103"/>
              </a:buClr>
              <a:buSzPts val="18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45"/>
          <p:cNvSpPr txBox="1"/>
          <p:nvPr>
            <p:ph idx="10" type="dt"/>
          </p:nvPr>
        </p:nvSpPr>
        <p:spPr>
          <a:xfrm>
            <a:off x="7199313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100" u="none" cap="none" strike="noStrike">
                <a:solidFill>
                  <a:srgbClr val="8696A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5"/>
          <p:cNvSpPr txBox="1"/>
          <p:nvPr>
            <p:ph idx="11" type="ftr"/>
          </p:nvPr>
        </p:nvSpPr>
        <p:spPr>
          <a:xfrm>
            <a:off x="174625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100" u="none" cap="none" strike="noStrike">
                <a:solidFill>
                  <a:srgbClr val="8696A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5"/>
          <p:cNvSpPr txBox="1"/>
          <p:nvPr>
            <p:ph idx="12" type="sldNum"/>
          </p:nvPr>
        </p:nvSpPr>
        <p:spPr>
          <a:xfrm>
            <a:off x="8256588" y="360363"/>
            <a:ext cx="5064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nwea.org/familytoolkit" TargetMode="External"/><Relationship Id="rId4" Type="http://schemas.openxmlformats.org/officeDocument/2006/relationships/hyperlink" Target="https://warmup.nwea.org" TargetMode="External"/><Relationship Id="rId5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hyperlink" Target="mailto:Daniel.Poo@sesd.org" TargetMode="External"/><Relationship Id="rId6" Type="http://schemas.openxmlformats.org/officeDocument/2006/relationships/hyperlink" Target="mailto:Jamie.Bradley@sesd.org" TargetMode="External"/><Relationship Id="rId7" Type="http://schemas.openxmlformats.org/officeDocument/2006/relationships/hyperlink" Target="mailto:Victoria.Tarumoto@sesd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"/>
          <p:cNvSpPr txBox="1"/>
          <p:nvPr>
            <p:ph idx="1" type="body"/>
          </p:nvPr>
        </p:nvSpPr>
        <p:spPr>
          <a:xfrm>
            <a:off x="38100" y="3429000"/>
            <a:ext cx="9105900" cy="32499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Columbia Middle School </a:t>
            </a:r>
            <a:endParaRPr b="1" sz="4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sz="4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NWEA Parent Informational</a:t>
            </a:r>
            <a:endParaRPr sz="4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91" name="Google Shape;1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1" y="2895600"/>
            <a:ext cx="1511300" cy="10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1" y="2895600"/>
            <a:ext cx="1511300" cy="10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1" y="2895600"/>
            <a:ext cx="1511300" cy="10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1" y="2895600"/>
            <a:ext cx="1511300" cy="10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1" y="2895600"/>
            <a:ext cx="1511300" cy="10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"/>
          <p:cNvPicPr preferRelativeResize="0"/>
          <p:nvPr/>
        </p:nvPicPr>
        <p:blipFill rotWithShape="1">
          <a:blip r:embed="rId4">
            <a:alphaModFix/>
          </a:blip>
          <a:srcRect b="27703" l="0" r="0" t="0"/>
          <a:stretch/>
        </p:blipFill>
        <p:spPr>
          <a:xfrm>
            <a:off x="38100" y="0"/>
            <a:ext cx="9105900" cy="3425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3f9033cf01_0_87"/>
          <p:cNvSpPr txBox="1"/>
          <p:nvPr>
            <p:ph type="title"/>
          </p:nvPr>
        </p:nvSpPr>
        <p:spPr>
          <a:xfrm>
            <a:off x="457200" y="914400"/>
            <a:ext cx="6508800" cy="1143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33f9033cf01_0_87"/>
          <p:cNvSpPr txBox="1"/>
          <p:nvPr>
            <p:ph idx="1" type="body"/>
          </p:nvPr>
        </p:nvSpPr>
        <p:spPr>
          <a:xfrm>
            <a:off x="457200" y="2209800"/>
            <a:ext cx="6508800" cy="391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0" name="Google Shape;260;g33f9033cf01_0_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75" y="228975"/>
            <a:ext cx="7039825" cy="651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3f9033cf01_0_94"/>
          <p:cNvSpPr txBox="1"/>
          <p:nvPr>
            <p:ph type="title"/>
          </p:nvPr>
        </p:nvSpPr>
        <p:spPr>
          <a:xfrm>
            <a:off x="457200" y="914400"/>
            <a:ext cx="6508800" cy="1143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33f9033cf01_0_94"/>
          <p:cNvSpPr txBox="1"/>
          <p:nvPr>
            <p:ph idx="1" type="body"/>
          </p:nvPr>
        </p:nvSpPr>
        <p:spPr>
          <a:xfrm>
            <a:off x="457200" y="2209800"/>
            <a:ext cx="6508800" cy="391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8" name="Google Shape;268;g33f9033cf01_0_94" title="Screenshot 2025-03-12 at 2.33.57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39" y="-64475"/>
            <a:ext cx="880852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3f725ebbf1_0_13"/>
          <p:cNvSpPr txBox="1"/>
          <p:nvPr>
            <p:ph type="title"/>
          </p:nvPr>
        </p:nvSpPr>
        <p:spPr>
          <a:xfrm>
            <a:off x="457200" y="448403"/>
            <a:ext cx="6508800" cy="1455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>
                <a:solidFill>
                  <a:srgbClr val="FFFFFF"/>
                </a:solidFill>
              </a:rPr>
              <a:t>How does CMS use the results</a:t>
            </a:r>
            <a:r>
              <a:rPr lang="en-US" sz="4400">
                <a:solidFill>
                  <a:srgbClr val="FFFFFF"/>
                </a:solidFill>
              </a:rPr>
              <a:t>?</a:t>
            </a:r>
            <a:endParaRPr sz="4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4" name="Google Shape;274;g33f725ebbf1_0_13"/>
          <p:cNvSpPr txBox="1"/>
          <p:nvPr>
            <p:ph idx="1" type="body"/>
          </p:nvPr>
        </p:nvSpPr>
        <p:spPr>
          <a:xfrm>
            <a:off x="524350" y="2062700"/>
            <a:ext cx="8214900" cy="42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973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Char char="◼"/>
            </a:pPr>
            <a:r>
              <a:rPr lang="en-US" sz="2380"/>
              <a:t>Determines Seal of Biliteracy Pathway award criteria</a:t>
            </a:r>
            <a:endParaRPr sz="2380"/>
          </a:p>
          <a:p>
            <a:pPr indent="-37973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Char char="◼"/>
            </a:pPr>
            <a:r>
              <a:rPr lang="en-US" sz="2380"/>
              <a:t>Helps determine math placement</a:t>
            </a:r>
            <a:endParaRPr sz="2380"/>
          </a:p>
          <a:p>
            <a:pPr indent="-37973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Char char="◼"/>
            </a:pPr>
            <a:r>
              <a:rPr lang="en-US" sz="2380"/>
              <a:t>Qualifying score needed to be considered for Reclassification</a:t>
            </a:r>
            <a:endParaRPr sz="2380"/>
          </a:p>
          <a:p>
            <a:pPr indent="-37973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Char char="◼"/>
            </a:pPr>
            <a:r>
              <a:rPr lang="en-US" sz="2380"/>
              <a:t>Helps identify </a:t>
            </a:r>
            <a:r>
              <a:rPr lang="en-US" sz="2380"/>
              <a:t>students</a:t>
            </a:r>
            <a:r>
              <a:rPr lang="en-US" sz="2380"/>
              <a:t> that need more foundational support (AST)</a:t>
            </a:r>
            <a:endParaRPr sz="2380"/>
          </a:p>
          <a:p>
            <a:pPr indent="-37973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Char char="◼"/>
            </a:pPr>
            <a:r>
              <a:rPr lang="en-US" sz="2380"/>
              <a:t>Teacher can progress </a:t>
            </a:r>
            <a:r>
              <a:rPr lang="en-US" sz="2380"/>
              <a:t>monitor</a:t>
            </a:r>
            <a:r>
              <a:rPr lang="en-US" sz="2380"/>
              <a:t> student growth and achievement</a:t>
            </a:r>
            <a:endParaRPr sz="2380"/>
          </a:p>
          <a:p>
            <a:pPr indent="-37973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Char char="◼"/>
            </a:pPr>
            <a:r>
              <a:rPr lang="en-US" sz="2380"/>
              <a:t>Teachers utilize RIT </a:t>
            </a:r>
            <a:r>
              <a:rPr lang="en-US" sz="2380"/>
              <a:t>score</a:t>
            </a:r>
            <a:r>
              <a:rPr lang="en-US" sz="2380"/>
              <a:t> and formative assessment data to inform instruction.</a:t>
            </a:r>
            <a:endParaRPr sz="238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80"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1956"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b="1" sz="1700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g33f725ebbf1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775000" y="576734"/>
            <a:ext cx="2300208" cy="1305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3f9033cf01_0_80"/>
          <p:cNvSpPr txBox="1"/>
          <p:nvPr>
            <p:ph type="title"/>
          </p:nvPr>
        </p:nvSpPr>
        <p:spPr>
          <a:xfrm>
            <a:off x="457200" y="448403"/>
            <a:ext cx="6508800" cy="1455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>
                <a:solidFill>
                  <a:srgbClr val="FFFFFF"/>
                </a:solidFill>
              </a:rPr>
              <a:t>Cut Scores</a:t>
            </a:r>
            <a:endParaRPr sz="4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g33f9033cf01_0_80"/>
          <p:cNvSpPr txBox="1"/>
          <p:nvPr>
            <p:ph idx="1" type="body"/>
          </p:nvPr>
        </p:nvSpPr>
        <p:spPr>
          <a:xfrm>
            <a:off x="571897" y="2010400"/>
            <a:ext cx="8350800" cy="42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2806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56"/>
              <a:buChar char="◼"/>
            </a:pPr>
            <a:r>
              <a:rPr lang="en-US" sz="1956"/>
              <a:t>Predict likely performances on state summative assessments as well as college entrance exams such as the SAT and ACT.</a:t>
            </a:r>
            <a:endParaRPr sz="1956"/>
          </a:p>
          <a:p>
            <a:pPr indent="-352806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56"/>
              <a:buChar char="◼"/>
            </a:pPr>
            <a:r>
              <a:rPr lang="en-US" sz="1956"/>
              <a:t>While there is no exact RIT number assigned with proficiency, the percentile range that has the highest correlation to proficiency is 61% and above.</a:t>
            </a:r>
            <a:endParaRPr sz="1956"/>
          </a:p>
          <a:p>
            <a:pPr indent="-352806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56"/>
              <a:buChar char="◼"/>
            </a:pPr>
            <a:r>
              <a:rPr lang="en-US" sz="1956"/>
              <a:t>This is the cut off we use for the Biliteracy Pathway Award (Juntos).</a:t>
            </a:r>
            <a:endParaRPr sz="1956"/>
          </a:p>
          <a:p>
            <a:pPr indent="-352806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56"/>
              <a:buChar char="◼"/>
            </a:pPr>
            <a:r>
              <a:rPr lang="en-US" sz="1956"/>
              <a:t>If </a:t>
            </a:r>
            <a:r>
              <a:rPr lang="en-US" sz="1956"/>
              <a:t>students</a:t>
            </a:r>
            <a:r>
              <a:rPr lang="en-US" sz="1956"/>
              <a:t> in the Juntos Program do not meet the cut-off they will be given one more additional opportunity to meet the requirement.</a:t>
            </a:r>
            <a:endParaRPr sz="1956"/>
          </a:p>
          <a:p>
            <a:pPr indent="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b="1" sz="1700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2" name="Google Shape;282;g33f9033cf01_0_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775000" y="576734"/>
            <a:ext cx="2300208" cy="1305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33f9033cf01_0_80" title="Screenshot 2025-03-12 at 2.10.20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9150" y="4638200"/>
            <a:ext cx="3507701" cy="207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3f725ebbf1_0_57"/>
          <p:cNvSpPr txBox="1"/>
          <p:nvPr>
            <p:ph type="title"/>
          </p:nvPr>
        </p:nvSpPr>
        <p:spPr>
          <a:xfrm>
            <a:off x="457200" y="448403"/>
            <a:ext cx="6508800" cy="1455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>
                <a:solidFill>
                  <a:srgbClr val="FFFFFF"/>
                </a:solidFill>
              </a:rPr>
              <a:t>How else is this data used?</a:t>
            </a:r>
            <a:endParaRPr sz="4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g33f725ebbf1_0_57"/>
          <p:cNvSpPr txBox="1"/>
          <p:nvPr>
            <p:ph idx="1" type="body"/>
          </p:nvPr>
        </p:nvSpPr>
        <p:spPr>
          <a:xfrm>
            <a:off x="724303" y="2086600"/>
            <a:ext cx="8119200" cy="42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973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0"/>
              <a:buChar char="◼"/>
            </a:pPr>
            <a:r>
              <a:rPr lang="en-US" sz="2380"/>
              <a:t>Fremont Union High School District does make informed </a:t>
            </a:r>
            <a:r>
              <a:rPr lang="en-US" sz="2380"/>
              <a:t>decisions</a:t>
            </a:r>
            <a:r>
              <a:rPr lang="en-US" sz="2380"/>
              <a:t> based on their own assessment while taking into account our NWEA scores.</a:t>
            </a:r>
            <a:endParaRPr sz="2380"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1956"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b="1" sz="1700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g33f725ebbf1_0_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775000" y="576734"/>
            <a:ext cx="2300208" cy="1305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f725ebbf1_0_19"/>
          <p:cNvSpPr txBox="1"/>
          <p:nvPr>
            <p:ph type="title"/>
          </p:nvPr>
        </p:nvSpPr>
        <p:spPr>
          <a:xfrm>
            <a:off x="457200" y="448403"/>
            <a:ext cx="6508800" cy="1455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>
                <a:solidFill>
                  <a:srgbClr val="FFFFFF"/>
                </a:solidFill>
              </a:rPr>
              <a:t>Family Report</a:t>
            </a:r>
            <a:endParaRPr sz="4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g33f725ebbf1_0_19"/>
          <p:cNvSpPr txBox="1"/>
          <p:nvPr>
            <p:ph idx="1" type="body"/>
          </p:nvPr>
        </p:nvSpPr>
        <p:spPr>
          <a:xfrm>
            <a:off x="724303" y="2086600"/>
            <a:ext cx="8119200" cy="42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80"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1956"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b="1" sz="1700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7" name="Google Shape;297;g33f725ebbf1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775000" y="576734"/>
            <a:ext cx="2300208" cy="1305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33f725ebbf1_0_19" title="Screenshot 2025-03-12 at 7.19.37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700" y="1903400"/>
            <a:ext cx="8503799" cy="495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3f725ebbf1_0_27"/>
          <p:cNvSpPr txBox="1"/>
          <p:nvPr>
            <p:ph type="title"/>
          </p:nvPr>
        </p:nvSpPr>
        <p:spPr>
          <a:xfrm>
            <a:off x="457200" y="448403"/>
            <a:ext cx="6508800" cy="1455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>
                <a:solidFill>
                  <a:srgbClr val="FFFFFF"/>
                </a:solidFill>
              </a:rPr>
              <a:t>How can I use this report?</a:t>
            </a:r>
            <a:endParaRPr sz="4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g33f725ebbf1_0_27"/>
          <p:cNvSpPr txBox="1"/>
          <p:nvPr>
            <p:ph idx="1" type="body"/>
          </p:nvPr>
        </p:nvSpPr>
        <p:spPr>
          <a:xfrm>
            <a:off x="724303" y="2086600"/>
            <a:ext cx="8119200" cy="42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7973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0"/>
              <a:buChar char="◼"/>
            </a:pPr>
            <a:r>
              <a:rPr lang="en-US" sz="2380"/>
              <a:t>Talk to your student’s teacher: Here are some questions to ask.</a:t>
            </a:r>
            <a:endParaRPr sz="2380"/>
          </a:p>
          <a:p>
            <a:pPr indent="-37973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0"/>
              <a:buChar char="◼"/>
            </a:pPr>
            <a:r>
              <a:rPr lang="en-US" sz="2380"/>
              <a:t>What strategies are being used in the classroom that I can reinforce at home?</a:t>
            </a:r>
            <a:endParaRPr sz="2380"/>
          </a:p>
          <a:p>
            <a:pPr indent="-37973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0"/>
              <a:buChar char="◼"/>
            </a:pPr>
            <a:r>
              <a:rPr lang="en-US" sz="2380"/>
              <a:t>Does my child need extra help in any specific area?</a:t>
            </a:r>
            <a:endParaRPr sz="2380"/>
          </a:p>
          <a:p>
            <a:pPr indent="-37973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0"/>
              <a:buChar char="◼"/>
            </a:pPr>
            <a:r>
              <a:rPr lang="en-US" sz="2380"/>
              <a:t>How do you measure my child’s growth in your classroom?</a:t>
            </a:r>
            <a:endParaRPr sz="2380"/>
          </a:p>
          <a:p>
            <a:pPr indent="-37973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0"/>
              <a:buChar char="◼"/>
            </a:pPr>
            <a:r>
              <a:rPr lang="en-US" sz="2380"/>
              <a:t>How is my child doing in comparison to grade-level expectations?</a:t>
            </a:r>
            <a:endParaRPr sz="2380"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1956"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b="1" sz="1700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5" name="Google Shape;305;g33f725ebbf1_0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775000" y="576734"/>
            <a:ext cx="2300208" cy="1305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3f725ebbf1_0_39"/>
          <p:cNvSpPr txBox="1"/>
          <p:nvPr>
            <p:ph type="title"/>
          </p:nvPr>
        </p:nvSpPr>
        <p:spPr>
          <a:xfrm>
            <a:off x="457200" y="448403"/>
            <a:ext cx="6508800" cy="1455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>
                <a:solidFill>
                  <a:srgbClr val="FFFFFF"/>
                </a:solidFill>
              </a:rPr>
              <a:t>Where can I get more information?</a:t>
            </a:r>
            <a:endParaRPr sz="4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g33f725ebbf1_0_39"/>
          <p:cNvSpPr txBox="1"/>
          <p:nvPr>
            <p:ph idx="1" type="body"/>
          </p:nvPr>
        </p:nvSpPr>
        <p:spPr>
          <a:xfrm>
            <a:off x="724303" y="2086600"/>
            <a:ext cx="8119200" cy="42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973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Char char="◼"/>
            </a:pPr>
            <a:r>
              <a:rPr lang="en-US" sz="2380"/>
              <a:t>Check out </a:t>
            </a:r>
            <a:r>
              <a:rPr lang="en-US" sz="2380" u="sng">
                <a:solidFill>
                  <a:schemeClr val="hlink"/>
                </a:solidFill>
                <a:hlinkClick r:id="rId3"/>
              </a:rPr>
              <a:t>https://nwea.org/familytoolkit</a:t>
            </a:r>
            <a:r>
              <a:rPr lang="en-US" sz="2380"/>
              <a:t> for more information on MAP Growth.</a:t>
            </a:r>
            <a:endParaRPr sz="2380"/>
          </a:p>
          <a:p>
            <a:pPr indent="-37973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Char char="◼"/>
            </a:pPr>
            <a:r>
              <a:rPr lang="en-US" sz="2380"/>
              <a:t>For sample test questions in all subject visit: </a:t>
            </a:r>
            <a:r>
              <a:rPr lang="en-US" sz="2380" u="sng">
                <a:solidFill>
                  <a:schemeClr val="hlink"/>
                </a:solidFill>
                <a:hlinkClick r:id="rId4"/>
              </a:rPr>
              <a:t>https://warmup.nwea.org</a:t>
            </a:r>
            <a:endParaRPr sz="238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1956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b="1" sz="1700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2" name="Google Shape;312;g33f725ebbf1_0_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6775000" y="576734"/>
            <a:ext cx="2300208" cy="1305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4"/>
          <p:cNvSpPr txBox="1"/>
          <p:nvPr>
            <p:ph type="title"/>
          </p:nvPr>
        </p:nvSpPr>
        <p:spPr>
          <a:xfrm>
            <a:off x="457199" y="914400"/>
            <a:ext cx="7391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240"/>
          </a:p>
        </p:txBody>
      </p:sp>
      <p:sp>
        <p:nvSpPr>
          <p:cNvPr id="318" name="Google Shape;318;p44"/>
          <p:cNvSpPr txBox="1"/>
          <p:nvPr>
            <p:ph idx="1" type="body"/>
          </p:nvPr>
        </p:nvSpPr>
        <p:spPr>
          <a:xfrm>
            <a:off x="457200" y="2214563"/>
            <a:ext cx="3566100" cy="39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chemeClr val="dk1"/>
                </a:solidFill>
              </a:rPr>
              <a:t>What questions do you have for us?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9" name="Google Shape;319;p44"/>
          <p:cNvSpPr txBox="1"/>
          <p:nvPr/>
        </p:nvSpPr>
        <p:spPr>
          <a:xfrm>
            <a:off x="457200" y="438085"/>
            <a:ext cx="6508750" cy="1143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</a:t>
            </a:r>
            <a:endParaRPr b="0" i="0" sz="4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0" name="Google Shape;32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775000" y="576734"/>
            <a:ext cx="2300208" cy="1305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674" y="3790749"/>
            <a:ext cx="3029025" cy="242562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4"/>
          <p:cNvSpPr txBox="1"/>
          <p:nvPr>
            <p:ph idx="2" type="body"/>
          </p:nvPr>
        </p:nvSpPr>
        <p:spPr>
          <a:xfrm>
            <a:off x="4282440" y="2214563"/>
            <a:ext cx="3566100" cy="39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en-US"/>
              <a:t>Mr. Poo**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Daniel.Poo@sesd.org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en-US"/>
              <a:t>Mr. Bradley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en-US" u="sng">
                <a:solidFill>
                  <a:schemeClr val="hlink"/>
                </a:solidFill>
                <a:hlinkClick r:id="rId6"/>
              </a:rPr>
              <a:t>Jamie.Bradley@sesd.org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en-US"/>
              <a:t>Dra. Tarumoto**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en-US" u="sng">
                <a:solidFill>
                  <a:schemeClr val="hlink"/>
                </a:solidFill>
                <a:hlinkClick r:id="rId7"/>
              </a:rPr>
              <a:t>Victoria.Tarumoto@sesd.org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en-US"/>
              <a:t>** bilingue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"/>
          <p:cNvSpPr txBox="1"/>
          <p:nvPr>
            <p:ph idx="1" type="body"/>
          </p:nvPr>
        </p:nvSpPr>
        <p:spPr>
          <a:xfrm>
            <a:off x="230885" y="2083860"/>
            <a:ext cx="8913115" cy="3764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000"/>
              <a:buChar char="◼"/>
            </a:pPr>
            <a:r>
              <a:rPr lang="en-US" sz="3000"/>
              <a:t>Daniel Poo, Principal</a:t>
            </a:r>
            <a:endParaRPr sz="3000"/>
          </a:p>
          <a:p>
            <a:pPr indent="-228600" lvl="0" marL="228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000"/>
              <a:buChar char="◼"/>
            </a:pPr>
            <a:r>
              <a:rPr lang="en-US" sz="3000"/>
              <a:t>Jamie Bradley, Assistant Principal</a:t>
            </a:r>
            <a:endParaRPr sz="3000"/>
          </a:p>
          <a:p>
            <a:pPr indent="-228600" lvl="0" marL="228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000"/>
              <a:buChar char="◼"/>
            </a:pPr>
            <a:r>
              <a:rPr lang="en-US" sz="3000"/>
              <a:t>Dr. Vicky Tarumoto, Assistant Principal</a:t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/>
          </a:p>
        </p:txBody>
      </p:sp>
      <p:sp>
        <p:nvSpPr>
          <p:cNvPr id="202" name="Google Shape;202;p2"/>
          <p:cNvSpPr txBox="1"/>
          <p:nvPr/>
        </p:nvSpPr>
        <p:spPr>
          <a:xfrm>
            <a:off x="725500" y="209084"/>
            <a:ext cx="6508750" cy="1143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Introductions</a:t>
            </a:r>
            <a:endParaRPr b="0" i="0" sz="3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775000" y="576734"/>
            <a:ext cx="2300208" cy="1305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b970578feb_0_0"/>
          <p:cNvSpPr txBox="1"/>
          <p:nvPr>
            <p:ph idx="1" type="body"/>
          </p:nvPr>
        </p:nvSpPr>
        <p:spPr>
          <a:xfrm>
            <a:off x="230875" y="1620700"/>
            <a:ext cx="6027600" cy="42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◼"/>
            </a:pPr>
            <a:r>
              <a:rPr lang="en-US" sz="2200"/>
              <a:t>Why are we having this meeting?</a:t>
            </a:r>
            <a:endParaRPr sz="2200"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◼"/>
            </a:pPr>
            <a:r>
              <a:rPr lang="en-US" sz="2200"/>
              <a:t>What is NWEA?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/>
          </a:p>
        </p:txBody>
      </p:sp>
      <p:sp>
        <p:nvSpPr>
          <p:cNvPr id="209" name="Google Shape;209;gb970578feb_0_0"/>
          <p:cNvSpPr txBox="1"/>
          <p:nvPr/>
        </p:nvSpPr>
        <p:spPr>
          <a:xfrm>
            <a:off x="725500" y="209084"/>
            <a:ext cx="6508800" cy="1143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Agenda</a:t>
            </a:r>
            <a:endParaRPr b="0" i="0" sz="3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0" name="Google Shape;210;gb970578feb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775000" y="576734"/>
            <a:ext cx="2300208" cy="1305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3f9033cf01_0_125"/>
          <p:cNvSpPr txBox="1"/>
          <p:nvPr>
            <p:ph idx="1" type="body"/>
          </p:nvPr>
        </p:nvSpPr>
        <p:spPr>
          <a:xfrm>
            <a:off x="230875" y="1620700"/>
            <a:ext cx="6908400" cy="42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◼"/>
            </a:pPr>
            <a:r>
              <a:rPr lang="en-US" sz="2200"/>
              <a:t>Over the last few months, I’ve been gathering feedback from students and parents about the NWEA.</a:t>
            </a:r>
            <a:endParaRPr sz="2200"/>
          </a:p>
          <a:p>
            <a:pPr indent="-1778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◼"/>
            </a:pPr>
            <a:r>
              <a:rPr lang="en-US" sz="2200"/>
              <a:t>Student Trends: Students stated that they don’t take the test seriously because it doesn’t impact them.</a:t>
            </a:r>
            <a:endParaRPr sz="2200"/>
          </a:p>
          <a:p>
            <a:pPr indent="-1778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◼"/>
            </a:pPr>
            <a:r>
              <a:rPr lang="en-US" sz="2200"/>
              <a:t>Parent Trends: Many didn’t know what the test measured or how the results are being used.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The plan for me, was to meet with students, </a:t>
            </a:r>
            <a:r>
              <a:rPr lang="en-US" sz="2200"/>
              <a:t>families</a:t>
            </a:r>
            <a:r>
              <a:rPr lang="en-US" sz="2200"/>
              <a:t> and staff and do a whole reboot on how CMS will move forward with being more transparent about how NWEA is used.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/>
          </a:p>
        </p:txBody>
      </p:sp>
      <p:sp>
        <p:nvSpPr>
          <p:cNvPr id="216" name="Google Shape;216;g33f9033cf01_0_125"/>
          <p:cNvSpPr txBox="1"/>
          <p:nvPr/>
        </p:nvSpPr>
        <p:spPr>
          <a:xfrm>
            <a:off x="725500" y="209084"/>
            <a:ext cx="6508800" cy="1143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Why?</a:t>
            </a:r>
            <a:endParaRPr b="0" i="0" sz="3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7" name="Google Shape;217;g33f9033cf01_0_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775000" y="576734"/>
            <a:ext cx="2300208" cy="1305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"/>
          <p:cNvSpPr txBox="1"/>
          <p:nvPr>
            <p:ph type="title"/>
          </p:nvPr>
        </p:nvSpPr>
        <p:spPr>
          <a:xfrm>
            <a:off x="457200" y="448403"/>
            <a:ext cx="6508800" cy="1455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>
                <a:solidFill>
                  <a:srgbClr val="FFFFFF"/>
                </a:solidFill>
              </a:rPr>
              <a:t>What is NWEA</a:t>
            </a:r>
            <a:endParaRPr sz="4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Google Shape;223;p4"/>
          <p:cNvSpPr txBox="1"/>
          <p:nvPr>
            <p:ph idx="1" type="body"/>
          </p:nvPr>
        </p:nvSpPr>
        <p:spPr>
          <a:xfrm>
            <a:off x="724303" y="2086600"/>
            <a:ext cx="8119200" cy="42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7973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0"/>
              <a:buChar char="◼"/>
            </a:pPr>
            <a:r>
              <a:rPr lang="en-US" sz="2380"/>
              <a:t>The </a:t>
            </a:r>
            <a:r>
              <a:rPr lang="en-US" sz="2380" u="sng"/>
              <a:t>N</a:t>
            </a:r>
            <a:r>
              <a:rPr lang="en-US" sz="2380"/>
              <a:t>orth</a:t>
            </a:r>
            <a:r>
              <a:rPr lang="en-US" sz="2380" u="sng"/>
              <a:t>w</a:t>
            </a:r>
            <a:r>
              <a:rPr lang="en-US" sz="2380"/>
              <a:t>est </a:t>
            </a:r>
            <a:r>
              <a:rPr lang="en-US" sz="2380" u="sng"/>
              <a:t>E</a:t>
            </a:r>
            <a:r>
              <a:rPr lang="en-US" sz="2380"/>
              <a:t>valuation </a:t>
            </a:r>
            <a:r>
              <a:rPr lang="en-US" sz="2380" u="sng"/>
              <a:t>A</a:t>
            </a:r>
            <a:r>
              <a:rPr lang="en-US" sz="2380"/>
              <a:t>ssociation</a:t>
            </a:r>
            <a:r>
              <a:rPr lang="en-US" sz="2380"/>
              <a:t> (NWEA) is a researched-based, not-for profit organization that creates assessments and learning solutions that precisely measure growth and proficiency.</a:t>
            </a:r>
            <a:endParaRPr sz="238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8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80"/>
          </a:p>
          <a:p>
            <a:pPr indent="-37973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0"/>
              <a:buChar char="◼"/>
            </a:pPr>
            <a:r>
              <a:rPr lang="en-US" sz="2380"/>
              <a:t>The NWEA assessment is adaptive, so if </a:t>
            </a:r>
            <a:r>
              <a:rPr lang="en-US" sz="2380"/>
              <a:t>students</a:t>
            </a:r>
            <a:r>
              <a:rPr lang="en-US" sz="2380"/>
              <a:t> answer correctly, the next question is more challenging. If they answer </a:t>
            </a:r>
            <a:r>
              <a:rPr lang="en-US" sz="2380"/>
              <a:t>incorrectly</a:t>
            </a:r>
            <a:r>
              <a:rPr lang="en-US" sz="2380"/>
              <a:t> the next one is easier.</a:t>
            </a:r>
            <a:endParaRPr sz="2380"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1956"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b="1" sz="1700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4" name="Google Shape;22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775000" y="576734"/>
            <a:ext cx="2300208" cy="1305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3f3ff97a95_0_12"/>
          <p:cNvSpPr txBox="1"/>
          <p:nvPr>
            <p:ph type="title"/>
          </p:nvPr>
        </p:nvSpPr>
        <p:spPr>
          <a:xfrm>
            <a:off x="457200" y="448403"/>
            <a:ext cx="6508800" cy="1455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>
                <a:solidFill>
                  <a:srgbClr val="FFFFFF"/>
                </a:solidFill>
              </a:rPr>
              <a:t>What is MAP Growth</a:t>
            </a:r>
            <a:endParaRPr sz="4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g33f3ff97a95_0_12"/>
          <p:cNvSpPr txBox="1"/>
          <p:nvPr>
            <p:ph idx="1" type="body"/>
          </p:nvPr>
        </p:nvSpPr>
        <p:spPr>
          <a:xfrm>
            <a:off x="724302" y="2086600"/>
            <a:ext cx="7309500" cy="42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5706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◼"/>
            </a:pPr>
            <a:r>
              <a:rPr lang="en-US" sz="2380"/>
              <a:t>MAP (Measures of Academic Progress) </a:t>
            </a:r>
            <a:endParaRPr sz="238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80"/>
          </a:p>
          <a:p>
            <a:pPr indent="-35706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◼"/>
            </a:pPr>
            <a:r>
              <a:rPr lang="en-US" sz="2380"/>
              <a:t>The test in NOT timed!</a:t>
            </a:r>
            <a:endParaRPr sz="238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80"/>
          </a:p>
          <a:p>
            <a:pPr indent="-35706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◼"/>
            </a:pPr>
            <a:r>
              <a:rPr lang="en-US" sz="2380"/>
              <a:t>Adaptive test with 40-43 questions.</a:t>
            </a:r>
            <a:endParaRPr sz="2380"/>
          </a:p>
          <a:p>
            <a:pPr indent="-35706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◼"/>
            </a:pPr>
            <a:r>
              <a:rPr lang="en-US" sz="2380"/>
              <a:t>Ends when you score 50% right/50% wrong.</a:t>
            </a:r>
            <a:endParaRPr sz="2380"/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80"/>
          </a:p>
          <a:p>
            <a:pPr indent="-35706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◼"/>
            </a:pPr>
            <a:r>
              <a:rPr lang="en-US" sz="2380"/>
              <a:t>Test in Math, Reading, Spanish</a:t>
            </a:r>
            <a:endParaRPr sz="238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80"/>
          </a:p>
          <a:p>
            <a:pPr indent="-35706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◼"/>
            </a:pPr>
            <a:r>
              <a:rPr lang="en-US" sz="2380"/>
              <a:t>RIT: Rasch unIT scale (</a:t>
            </a:r>
            <a:r>
              <a:rPr b="1" lang="en-US" sz="2380"/>
              <a:t>R</a:t>
            </a:r>
            <a:r>
              <a:rPr lang="en-US" sz="2380"/>
              <a:t>eady for </a:t>
            </a:r>
            <a:r>
              <a:rPr b="1" lang="en-US" sz="2380"/>
              <a:t>I</a:t>
            </a:r>
            <a:r>
              <a:rPr lang="en-US" sz="2380"/>
              <a:t>nstruction </a:t>
            </a:r>
            <a:r>
              <a:rPr b="1" lang="en-US" sz="2380"/>
              <a:t>T</a:t>
            </a:r>
            <a:r>
              <a:rPr lang="en-US" sz="2380"/>
              <a:t>oday)</a:t>
            </a:r>
            <a:endParaRPr sz="238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6218"/>
              <a:buFont typeface="Arial"/>
              <a:buNone/>
            </a:pPr>
            <a:r>
              <a:t/>
            </a:r>
            <a:endParaRPr sz="2380"/>
          </a:p>
          <a:p>
            <a:pPr indent="-35706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◼"/>
            </a:pPr>
            <a:r>
              <a:rPr lang="en-US" sz="2380"/>
              <a:t>Measures what students know, regardless of their grade level. It also measures growth over time, allowing you to track your student's progress throughout the school year and multiple years. </a:t>
            </a:r>
            <a:endParaRPr sz="2380"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4282"/>
              <a:buNone/>
            </a:pPr>
            <a:r>
              <a:t/>
            </a:r>
            <a:endParaRPr sz="1956"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40000"/>
              <a:buNone/>
            </a:pPr>
            <a:r>
              <a:t/>
            </a:r>
            <a:endParaRPr b="1" sz="1700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1" name="Google Shape;231;g33f3ff97a95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775000" y="576734"/>
            <a:ext cx="2300208" cy="1305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g33f9033cf01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612" y="1231933"/>
            <a:ext cx="8806775" cy="400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33f9033cf01_0_18"/>
          <p:cNvSpPr txBox="1"/>
          <p:nvPr>
            <p:ph type="title"/>
          </p:nvPr>
        </p:nvSpPr>
        <p:spPr>
          <a:xfrm>
            <a:off x="275525" y="177933"/>
            <a:ext cx="8658300" cy="1053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1850"/>
              <a:t>RIT Score</a:t>
            </a:r>
            <a:r>
              <a:rPr lang="en-US" sz="1420"/>
              <a:t>:</a:t>
            </a:r>
            <a:r>
              <a:rPr lang="en-US" sz="2120"/>
              <a:t> </a:t>
            </a:r>
            <a:r>
              <a:rPr b="0" lang="en-US" sz="1900">
                <a:latin typeface="Work Sans"/>
                <a:ea typeface="Work Sans"/>
                <a:cs typeface="Work Sans"/>
                <a:sym typeface="Work Sans"/>
              </a:rPr>
              <a:t>NWEA uses assessment data from over 11 million students across the country to create national norms</a:t>
            </a:r>
            <a:endParaRPr b="0" sz="170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3f9033cf01_0_113"/>
          <p:cNvSpPr txBox="1"/>
          <p:nvPr>
            <p:ph type="title"/>
          </p:nvPr>
        </p:nvSpPr>
        <p:spPr>
          <a:xfrm>
            <a:off x="457200" y="448403"/>
            <a:ext cx="6508800" cy="1455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>
                <a:solidFill>
                  <a:srgbClr val="FFFFFF"/>
                </a:solidFill>
              </a:rPr>
              <a:t>When do students take the NWEA?</a:t>
            </a:r>
            <a:endParaRPr sz="4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g33f9033cf01_0_113"/>
          <p:cNvSpPr txBox="1"/>
          <p:nvPr>
            <p:ph idx="1" type="body"/>
          </p:nvPr>
        </p:nvSpPr>
        <p:spPr>
          <a:xfrm>
            <a:off x="724303" y="2086600"/>
            <a:ext cx="8119200" cy="42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973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0"/>
              <a:buChar char="◼"/>
            </a:pPr>
            <a:r>
              <a:rPr lang="en-US" sz="2380"/>
              <a:t>K-8 students at Sunnyvale School District take the NWEA three time a year, in Math, ELA, Spanish (Juntos).</a:t>
            </a:r>
            <a:endParaRPr sz="2380"/>
          </a:p>
          <a:p>
            <a:pPr indent="-37973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0"/>
              <a:buChar char="◼"/>
            </a:pPr>
            <a:r>
              <a:rPr lang="en-US" sz="2380"/>
              <a:t>August (Baseline), November (Winter)</a:t>
            </a:r>
            <a:endParaRPr sz="2380"/>
          </a:p>
          <a:p>
            <a:pPr indent="-37973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0"/>
              <a:buChar char="◼"/>
            </a:pPr>
            <a:r>
              <a:rPr lang="en-US" sz="2380"/>
              <a:t>Current Window (Spring): </a:t>
            </a:r>
            <a:endParaRPr sz="2380"/>
          </a:p>
          <a:p>
            <a:pPr indent="-37973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0"/>
              <a:buChar char="◼"/>
            </a:pPr>
            <a:r>
              <a:rPr lang="en-US" sz="2380"/>
              <a:t>Spanish: March 10th-March 14th</a:t>
            </a:r>
            <a:endParaRPr sz="2380"/>
          </a:p>
          <a:p>
            <a:pPr indent="-37973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0"/>
              <a:buChar char="◼"/>
            </a:pPr>
            <a:r>
              <a:rPr lang="en-US" sz="2380"/>
              <a:t>English Language Arts: March 18th-March 21st*</a:t>
            </a:r>
            <a:endParaRPr sz="2380"/>
          </a:p>
          <a:p>
            <a:pPr indent="-37973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0"/>
              <a:buChar char="◼"/>
            </a:pPr>
            <a:r>
              <a:rPr lang="en-US" sz="2380"/>
              <a:t>Math: March 24th-March 28th</a:t>
            </a:r>
            <a:endParaRPr sz="2380"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b="1" sz="1700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g33f9033cf01_0_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775000" y="576734"/>
            <a:ext cx="2300208" cy="1305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3f725ebbf1_0_6"/>
          <p:cNvSpPr txBox="1"/>
          <p:nvPr>
            <p:ph type="title"/>
          </p:nvPr>
        </p:nvSpPr>
        <p:spPr>
          <a:xfrm>
            <a:off x="457200" y="448403"/>
            <a:ext cx="6508800" cy="1455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>
                <a:solidFill>
                  <a:srgbClr val="FFFFFF"/>
                </a:solidFill>
              </a:rPr>
              <a:t>What does the test look like?</a:t>
            </a:r>
            <a:endParaRPr sz="4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g33f725ebbf1_0_6"/>
          <p:cNvSpPr txBox="1"/>
          <p:nvPr>
            <p:ph idx="1" type="body"/>
          </p:nvPr>
        </p:nvSpPr>
        <p:spPr>
          <a:xfrm>
            <a:off x="724303" y="2086600"/>
            <a:ext cx="8119200" cy="42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80"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1956"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b="1" sz="1700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g33f725ebbf1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775000" y="576734"/>
            <a:ext cx="2300208" cy="1305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33f725ebbf1_0_6" title="Screenshot 2025-03-12 at 7.05.57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50" y="2291873"/>
            <a:ext cx="9144003" cy="3866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aza">
  <a:themeElements>
    <a:clrScheme name="Custom 2">
      <a:dk1>
        <a:srgbClr val="000000"/>
      </a:dk1>
      <a:lt1>
        <a:srgbClr val="FFFFFF"/>
      </a:lt1>
      <a:dk2>
        <a:srgbClr val="465466"/>
      </a:dk2>
      <a:lt2>
        <a:srgbClr val="BBD7F8"/>
      </a:lt2>
      <a:accent1>
        <a:srgbClr val="630407"/>
      </a:accent1>
      <a:accent2>
        <a:srgbClr val="919B99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2012-12-01T00:21:22Z</dcterms:created>
  <dc:creator>Claire Castagna</dc:creator>
</cp:coreProperties>
</file>